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6"/>
  </p:notesMasterIdLst>
  <p:sldIdLst>
    <p:sldId id="274" r:id="rId3"/>
    <p:sldId id="275" r:id="rId4"/>
    <p:sldId id="287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822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472285182134829"/>
          <c:y val="5.5530459558573483E-2"/>
          <c:w val="0.57702711390267214"/>
          <c:h val="0.362632780100257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1313590227552378E-2"/>
                  <c:y val="-7.16929430102535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13590227552378E-2"/>
                  <c:y val="-7.16929430102535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86121216"/>
        <c:axId val="186757632"/>
        <c:axId val="0"/>
      </c:bar3DChart>
      <c:catAx>
        <c:axId val="18612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86757632"/>
        <c:crosses val="autoZero"/>
        <c:auto val="1"/>
        <c:lblAlgn val="ctr"/>
        <c:lblOffset val="100"/>
        <c:noMultiLvlLbl val="0"/>
      </c:catAx>
      <c:valAx>
        <c:axId val="186757632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86121216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23882871623196578"/>
          <c:y val="0.41693474267038416"/>
          <c:w val="0.36778292556769365"/>
          <c:h val="0.1816488415157675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96925664616057"/>
          <c:y val="6.2055947649078423E-2"/>
          <c:w val="0.57702711390267214"/>
          <c:h val="0.178732884663615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2388219213278857E-2"/>
                  <c:y val="-6.353680899134231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0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970548033197143E-3"/>
                  <c:y val="-6.353680899134231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86121728"/>
        <c:axId val="186759936"/>
        <c:axId val="0"/>
      </c:bar3DChart>
      <c:catAx>
        <c:axId val="18612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86759936"/>
        <c:crosses val="autoZero"/>
        <c:auto val="1"/>
        <c:lblAlgn val="ctr"/>
        <c:lblOffset val="100"/>
        <c:noMultiLvlLbl val="0"/>
      </c:catAx>
      <c:valAx>
        <c:axId val="18675993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8612172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31383573322912262"/>
          <c:y val="0.25692252157914541"/>
          <c:w val="0.354015692587826"/>
          <c:h val="0.202329068727467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783554290020591"/>
          <c:y val="0.20808066688431689"/>
          <c:w val="0.57702711390267214"/>
          <c:h val="0.471297546127492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0277045107643967E-2"/>
                  <c:y val="-0.108497460238497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96720729663424E-2"/>
                  <c:y val="-9.4052373972943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87120640"/>
        <c:axId val="186034432"/>
        <c:axId val="0"/>
      </c:bar3DChart>
      <c:catAx>
        <c:axId val="18712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86034432"/>
        <c:crosses val="autoZero"/>
        <c:auto val="1"/>
        <c:lblAlgn val="ctr"/>
        <c:lblOffset val="100"/>
        <c:noMultiLvlLbl val="0"/>
      </c:catAx>
      <c:valAx>
        <c:axId val="186034432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87120640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22062976077192364"/>
          <c:y val="0.62519339506900751"/>
          <c:w val="0.41041788503804966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02529555681021"/>
          <c:y val="2.5587303255016298E-2"/>
          <c:w val="0.57702711390267214"/>
          <c:h val="0.7347721790377255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0863958322640251E-2"/>
                  <c:y val="-0.307038787099637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20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840647402008589E-2"/>
                  <c:y val="-0.3048518708738531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410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</c:v>
                </c:pt>
                <c:pt idx="1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87387904"/>
        <c:axId val="186033856"/>
        <c:axId val="0"/>
      </c:bar3DChart>
      <c:catAx>
        <c:axId val="18738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86033856"/>
        <c:crosses val="autoZero"/>
        <c:auto val="1"/>
        <c:lblAlgn val="ctr"/>
        <c:lblOffset val="100"/>
        <c:noMultiLvlLbl val="0"/>
      </c:catAx>
      <c:valAx>
        <c:axId val="18603385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87387904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17984204178001334"/>
          <c:y val="0.79027554310659753"/>
          <c:w val="0.48415969477664289"/>
          <c:h val="4.085429111821362E-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5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80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6620155004545976"/>
          <c:y val="0.29778938585899767"/>
          <c:w val="0.57702711390267214"/>
          <c:h val="0.440444033537512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slope"/>
            </a:sp3d>
          </c:spPr>
          <c:dPt>
            <c:idx val="0"/>
            <c:bubble3D val="0"/>
            <c:spPr>
              <a:solidFill>
                <a:srgbClr val="0486D6"/>
              </a:solidFill>
              <a:ln w="9525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Pt>
            <c:idx val="1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Lbls>
            <c:dLbl>
              <c:idx val="0"/>
              <c:layout>
                <c:manualLayout>
                  <c:x val="1.6308137738663749E-2"/>
                  <c:y val="-5.9340861356032039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882912425962377E-2"/>
                  <c:y val="-9.611578790059709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 1й квартал 2023 г.</c:v>
                </c:pt>
                <c:pt idx="1">
                  <c:v>1й квартал 2024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glow rad="139700">
            <a:srgbClr val="C0504D">
              <a:satMod val="175000"/>
              <a:alpha val="40000"/>
            </a:srgbClr>
          </a:glow>
          <a:innerShdw blurRad="114300">
            <a:sysClr val="windowText" lastClr="000000"/>
          </a:innerShdw>
        </a:effectLst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46727382665266093"/>
          <c:y val="0.77663690932127949"/>
          <c:w val="0.31771242507966491"/>
          <c:h val="0.1338000882486519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  <a:effectLst>
      <a:glow rad="228600">
        <a:srgbClr val="8064A2">
          <a:satMod val="175000"/>
          <a:alpha val="40000"/>
        </a:srgb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315274507839776"/>
          <c:y val="0"/>
          <c:w val="0.61043211111873419"/>
          <c:h val="0.644171369751887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1й квартал 2023 </c:v>
                </c:pt>
                <c:pt idx="1">
                  <c:v>1й квартал 2024 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59081472"/>
        <c:axId val="185620672"/>
        <c:axId val="0"/>
      </c:bar3DChart>
      <c:catAx>
        <c:axId val="15908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85620672"/>
        <c:crosses val="autoZero"/>
        <c:auto val="1"/>
        <c:lblAlgn val="ctr"/>
        <c:lblOffset val="100"/>
        <c:noMultiLvlLbl val="0"/>
      </c:catAx>
      <c:valAx>
        <c:axId val="185620672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59081472"/>
        <c:crosses val="autoZero"/>
        <c:crossBetween val="between"/>
        <c:majorUnit val="500"/>
      </c:valAx>
    </c:plotArea>
    <c:legend>
      <c:legendPos val="r"/>
      <c:legendEntry>
        <c:idx val="0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8429328678836424"/>
          <c:y val="0.71309296098410468"/>
          <c:w val="0.39066517059925038"/>
          <c:h val="0.18630168434608399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2860028581566402"/>
          <c:y val="3.190911906808401E-2"/>
          <c:w val="0.58267400384703971"/>
          <c:h val="0.561953519733795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1й квартал 2023 </c:v>
                </c:pt>
                <c:pt idx="1">
                  <c:v>1й квартал 2024 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59082496"/>
        <c:axId val="185625984"/>
        <c:axId val="0"/>
      </c:bar3DChart>
      <c:catAx>
        <c:axId val="1590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85625984"/>
        <c:crosses val="autoZero"/>
        <c:auto val="1"/>
        <c:lblAlgn val="ctr"/>
        <c:lblOffset val="100"/>
        <c:noMultiLvlLbl val="0"/>
      </c:catAx>
      <c:valAx>
        <c:axId val="18562598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59082496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30847660428936924"/>
          <c:y val="0.66249742290887104"/>
          <c:w val="0.41815080644659269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889610626141722"/>
          <c:y val="2.1938470375097694E-2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8912998737845159E-2"/>
                  <c:y val="-6.424425509430040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56499368922579E-2"/>
                  <c:y val="-6.479132347246802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11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21698864060642E-2"/>
                  <c:y val="-0.14686033320426087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24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0</c:v>
                </c:pt>
                <c:pt idx="1">
                  <c:v>18</c:v>
                </c:pt>
                <c:pt idx="2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85826816"/>
        <c:axId val="185628864"/>
        <c:axId val="0"/>
      </c:bar3DChart>
      <c:catAx>
        <c:axId val="18582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85628864"/>
        <c:crosses val="autoZero"/>
        <c:auto val="1"/>
        <c:lblAlgn val="ctr"/>
        <c:lblOffset val="100"/>
        <c:noMultiLvlLbl val="0"/>
      </c:catAx>
      <c:valAx>
        <c:axId val="18562886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85826816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37087067739285806"/>
          <c:y val="0.65627369064390728"/>
          <c:w val="0.34295711223343128"/>
          <c:h val="0.2734190889134512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422377828130958"/>
          <c:y val="1.3177890134965819E-2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9064726139176362E-2"/>
                  <c:y val="-8.4685608987941446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787829542047693E-2"/>
                  <c:y val="-8.943057837994572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682173215796834E-2"/>
                  <c:y val="-0.14673879927625191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28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0</c:v>
                </c:pt>
                <c:pt idx="1">
                  <c:v>31</c:v>
                </c:pt>
                <c:pt idx="2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85765376"/>
        <c:axId val="186753600"/>
        <c:axId val="0"/>
      </c:bar3DChart>
      <c:catAx>
        <c:axId val="18576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86753600"/>
        <c:crosses val="autoZero"/>
        <c:auto val="1"/>
        <c:lblAlgn val="ctr"/>
        <c:lblOffset val="100"/>
        <c:noMultiLvlLbl val="0"/>
      </c:catAx>
      <c:valAx>
        <c:axId val="18675360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85765376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40557706502722896"/>
          <c:y val="0.67379485112417103"/>
          <c:w val="0.31115282038223996"/>
          <c:h val="0.285099862566960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0.00232</cdr:x>
      <cdr:y>0.58333</cdr:y>
    </cdr:from>
    <cdr:to>
      <cdr:x>0.99471</cdr:x>
      <cdr:y>0.97222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89" y="3024336"/>
          <a:ext cx="9039188" cy="2016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Олег Геннадьевич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Капшук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,</a:t>
          </a:r>
        </a:p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Начальник отдела надзорной и разрешительной деятельности по ядерной и радиационной безопасности исследовательских ядерных установок и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Билибинской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атомной станции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2B27-646C-42AC-827D-A4180751383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D2750-4300-417B-8218-23E2E873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999" y="2847977"/>
            <a:ext cx="7772401" cy="704851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999" y="3533775"/>
            <a:ext cx="7772401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590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8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524001"/>
            <a:ext cx="18288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2" y="1524001"/>
            <a:ext cx="53340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8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7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1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83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1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3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5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4" indent="0">
              <a:buNone/>
              <a:defRPr sz="1800"/>
            </a:lvl2pPr>
            <a:lvl3pPr marL="914198" indent="0">
              <a:buNone/>
              <a:defRPr sz="1600"/>
            </a:lvl3pPr>
            <a:lvl4pPr marL="1371294" indent="0">
              <a:buNone/>
              <a:defRPr sz="1400"/>
            </a:lvl4pPr>
            <a:lvl5pPr marL="1828394" indent="0">
              <a:buNone/>
              <a:defRPr sz="1400"/>
            </a:lvl5pPr>
            <a:lvl6pPr marL="2285487" indent="0">
              <a:buNone/>
              <a:defRPr sz="1400"/>
            </a:lvl6pPr>
            <a:lvl7pPr marL="2742581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46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1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7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49"/>
            <a:ext cx="300831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2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5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72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82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1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84444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8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0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19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2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3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821" indent="-34282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4" indent="-22854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0" indent="-22854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0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33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34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31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27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72201815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631" y="2492896"/>
            <a:ext cx="914145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ОТДЕЛ НАДЗОРНОЙ И РАЗРЕШИТЕЛЬНОЙ ДЕЯТЕЛЬНОСТИ ПО ЯДЕРНОЙ И РАДИАЦИОННОЙ БЕЗОПАСНОСТИ ИССЛЕДОВАТЕЛЬСКИХ ЯДЕРНЫХ УСТАНОВОК И БИЛИБИНСКОЙ АТОМНОЙ СТАНЦИИ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4D4D4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crosoft Sans Serif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367497"/>
            <a:ext cx="895365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численность отдела 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штату 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наличии: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начальника -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специалист 1 разряда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Центрального МТУ по надзору за ЯРБ </a:t>
            </a:r>
            <a:r>
              <a:rPr lang="ru-RU" sz="2400" dirty="0" err="1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11.01.2021 года № Пр-480-3-о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 произведен расчет необходимой штатной численности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РД-20-05-2008,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должна составлять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человек.</a:t>
            </a:r>
            <a:endParaRPr lang="ru-RU" sz="24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3416320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	Проблемные вопросы по направлению обеспечения безопасности на АЭС и ИЯУ:</a:t>
            </a:r>
            <a:endParaRPr lang="ru-RU" sz="2400" b="1" kern="0" dirty="0">
              <a:latin typeface="Times New Roman"/>
              <a:cs typeface="Times New Roman" pitchFamily="18" charset="0"/>
            </a:endParaRPr>
          </a:p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    1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.	Недостаточное периодическое централизованное </a:t>
            </a: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обучение 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и повышение квалификации инспекторского состава в учебных центрах.</a:t>
            </a:r>
          </a:p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 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365268"/>
            <a:ext cx="9141458" cy="5102935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Предложения по улучшению и  совершенствованию выполнения возлагаемых задач:</a:t>
            </a:r>
          </a:p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1.	Для обеспечения деятельности и лучшего информирования инспекторского состава необходима организация семинаров, совещаний, курсов по изучению вопросов ядерной, радиационной, технической безопасности, вопросов обеспечения требований пожарной безопасности, практике и политике Федеральной службы по экологическому, технологическому и атомному надзору.</a:t>
            </a:r>
          </a:p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2.	При вводе новых нормативных документов проводить семинары по их применению c целью исключения возможности наличия противоречивых требований с действующими нормами </a:t>
            </a: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и 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правилами в области использования атомной энергии </a:t>
            </a: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и 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руководящими документами.</a:t>
            </a:r>
          </a:p>
          <a:p>
            <a:pPr algn="ctr" defTabSz="9640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b="1" kern="0" dirty="0">
              <a:solidFill>
                <a:srgbClr val="FFFF00"/>
              </a:solidFill>
              <a:latin typeface="Times New Roman"/>
              <a:cs typeface="Times New Roman" pitchFamily="18" charset="0"/>
            </a:endParaRP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2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2961"/>
            <a:ext cx="3781400" cy="39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97247" y="5373216"/>
            <a:ext cx="6963321" cy="97872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>
              <a:srgbClr val="002060"/>
            </a:innerShdw>
            <a:reflection blurRad="6350" stA="50000" endA="300" endPos="55500" dist="508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Начальник отдела НРД ЯРБ ИЯУ и </a:t>
            </a:r>
            <a:r>
              <a:rPr lang="ru-RU" sz="2400" b="1" kern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БиАЭС</a:t>
            </a: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,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Капшук</a:t>
            </a: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Олег Геннадьевич, доклад закончил.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Спасибо за внимание!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7056328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Лист № 1</a:t>
            </a:r>
          </a:p>
          <a:p>
            <a:pPr algn="ctr"/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 соответствии с положением об отделе, утвержденного приказом руководителя Центрального МТУ по надзору за ЯРБ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07.04.2023 года, отдел осуществляет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полномочия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сфере деятельности на ядерно и радиационно-опасных объектах, расположенных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города Москвы, Московской области, города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Севастополь, 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Калужской области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 территории Чукотского автономного округа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в части надзора и контроля</a:t>
            </a:r>
            <a:b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ядерной, радиационной и технической безопасностью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Билибинской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АЭС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 проведение проверок (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инспекций)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юридическими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лицами</a:t>
            </a:r>
            <a:b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предпринимателями требований законодательства Российской Федерации, нормативных правовых актов Российской Федерации, норм и правил в области использовании атомной энергии;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контроля и надзора: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норм и правил в области использования атомной энергии, условий действия лицензий на деятельность в области использования атомной энергии, разрешений на право ведения работ в области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ядерной, радиационной и технической безопасностью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объектах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88738519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 № 2</a:t>
            </a:r>
          </a:p>
          <a:p>
            <a:pPr algn="just"/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физической защитой ядерных установок, радиационных источников, пунктов хранения ядерных материалов и радиоактивных веществ, хранилищ радиоактивных отходов, за системами единого государственного учета и контроля ядерных материалов, радиоактивных веществ, радиоактивных отходов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выполнением международных обязательств Российской Федерации в области обеспечения безопасности при использовании атомной энергии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в пределах компетенции </a:t>
            </a:r>
            <a:r>
              <a:rPr lang="ru-RU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законодательства Российской Федерации в области обращения с радиоактивными отходами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антитеррористической защищенности ядерных установок, радиационных источников, пунктов хранения ядерных материалов и радиоактивных веществ, хранилищ радиоактивных отходов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выполнения требований защиты информации в части своей компетенции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требований технических регламентов в установленной сфере деятельности.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89255952"/>
              </p:ext>
            </p:extLst>
          </p:nvPr>
        </p:nvGraphicFramePr>
        <p:xfrm>
          <a:off x="-1" y="908720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00860"/>
            <a:ext cx="9144001" cy="4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028" y="2417981"/>
            <a:ext cx="88520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организаций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«ГНЦ РФ-ФЭИ»;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«НИФХИ им.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Л.Я. Карпова»;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«НИКИЭТ»;            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«НИИП»;          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«МСЗ»</a:t>
            </a:r>
            <a:endParaRPr lang="ru-RU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8" y="1292568"/>
            <a:ext cx="913862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Распоряжением Правительства Российской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23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2012 г.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610-р все поднадзорные организации включены в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использования атомной энергии, в отношении которых вводится режим постоянного государственного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</a:t>
            </a:r>
            <a:endParaRPr lang="en-US" sz="17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надзором отдела находятся 11 организаций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83071"/>
            <a:ext cx="9135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отдел осуществляет методическое сопровождение отдела инспекций по надзору</a:t>
            </a:r>
            <a:b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ЯРБ ЗАТО г. Саров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6083" y="4430804"/>
            <a:ext cx="5403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филиал АО «Концерн Росэнергоатом»: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Билибинская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атомная станция» 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81298" y="2417981"/>
            <a:ext cx="3564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3 организации 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ФГАОУ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«НИЯУ «МИФИ»;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«НИУ «МЭИ»;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ВО «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СевГУ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9044" y="2417981"/>
            <a:ext cx="2984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1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ведении Правительства РФ: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ФГБУ «НИЦ «Курчатовский институт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межправительственная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ММО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«ОИЯИ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9241" y="5077135"/>
            <a:ext cx="9019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реакторы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-18; критические стенды -18; подкритические стенды -6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96623277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3358" y="2230527"/>
            <a:ext cx="4562183" cy="4016158"/>
            <a:chOff x="63313" y="827160"/>
            <a:chExt cx="3016116" cy="2928091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2524102"/>
                </p:ext>
              </p:extLst>
            </p:nvPr>
          </p:nvGraphicFramePr>
          <p:xfrm>
            <a:off x="63313" y="827160"/>
            <a:ext cx="3016116" cy="29280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12" name="Группа 11"/>
            <p:cNvGrpSpPr/>
            <p:nvPr/>
          </p:nvGrpSpPr>
          <p:grpSpPr>
            <a:xfrm>
              <a:off x="839890" y="1784472"/>
              <a:ext cx="1563484" cy="286982"/>
              <a:chOff x="397855" y="1342578"/>
              <a:chExt cx="1127287" cy="21523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97855" y="1372690"/>
                <a:ext cx="551515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noProof="0" dirty="0" smtClean="0">
                    <a:solidFill>
                      <a:srgbClr val="002060"/>
                    </a:solidFill>
                  </a:rPr>
                  <a:t>35</a:t>
                </a:r>
                <a:endParaRPr lang="ru-RU" sz="1600" kern="0" noProof="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49370" y="1342578"/>
                <a:ext cx="575772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1600" kern="0" dirty="0" smtClean="0">
                    <a:solidFill>
                      <a:srgbClr val="002060"/>
                    </a:solidFill>
                  </a:rPr>
                  <a:t>35</a:t>
                </a:r>
                <a:endParaRPr lang="ru-RU" sz="1600" kern="0" noProof="0" dirty="0" smtClean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14144" y="1033981"/>
              <a:ext cx="2945688" cy="37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КОЛИЧЕСТВО ПРОВЕДЕННЫХ ПРОВЕРОК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(ИНСПЕКЦИЙ)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99296" y="2290520"/>
            <a:ext cx="4498004" cy="4016156"/>
            <a:chOff x="6114674" y="961637"/>
            <a:chExt cx="3016116" cy="2898761"/>
          </a:xfrm>
        </p:grpSpPr>
        <p:graphicFrame>
          <p:nvGraphicFramePr>
            <p:cNvPr id="17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0935863"/>
                </p:ext>
              </p:extLst>
            </p:nvPr>
          </p:nvGraphicFramePr>
          <p:xfrm>
            <a:off x="6114674" y="961637"/>
            <a:ext cx="3016116" cy="2898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8" name="TextBox 99">
              <a:hlinkClick r:id="" action="ppaction://noaction"/>
            </p:cNvPr>
            <p:cNvSpPr txBox="1"/>
            <p:nvPr/>
          </p:nvSpPr>
          <p:spPr>
            <a:xfrm>
              <a:off x="6245915" y="1005230"/>
              <a:ext cx="2879228" cy="37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ВЫДАНО ПРЕДПИСАНИЙ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ПУНКТОВ ПРЕДПИСАНИЙ)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7058895" y="1679419"/>
              <a:ext cx="1434227" cy="308822"/>
              <a:chOff x="2650109" y="1227867"/>
              <a:chExt cx="1034091" cy="23161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650109" y="1276213"/>
                <a:ext cx="551515" cy="183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 smtClean="0">
                    <a:solidFill>
                      <a:srgbClr val="002060"/>
                    </a:solidFill>
                  </a:rPr>
                  <a:t>11</a:t>
                </a:r>
                <a:r>
                  <a:rPr lang="ru-RU" sz="1600" kern="0" dirty="0" smtClean="0">
                    <a:solidFill>
                      <a:srgbClr val="002060"/>
                    </a:solidFill>
                  </a:rPr>
                  <a:t>(</a:t>
                </a:r>
                <a:r>
                  <a:rPr lang="en-US" sz="1600" kern="0" dirty="0" smtClean="0">
                    <a:solidFill>
                      <a:srgbClr val="002060"/>
                    </a:solidFill>
                  </a:rPr>
                  <a:t>33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139786" y="1227867"/>
                <a:ext cx="544414" cy="183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l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kern="0" noProof="0" dirty="0" smtClean="0">
                    <a:solidFill>
                      <a:srgbClr val="002060"/>
                    </a:solidFill>
                  </a:rPr>
                  <a:t>6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1600" kern="0" noProof="0" dirty="0" smtClean="0">
                    <a:solidFill>
                      <a:srgbClr val="002060"/>
                    </a:solidFill>
                  </a:rPr>
                  <a:t>12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942613" y="1556792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 ЯРБ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ИЯУ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</a:t>
            </a:r>
            <a:r>
              <a:rPr lang="ru-RU" sz="1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БиАЭС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</a:t>
            </a:r>
            <a:r>
              <a:rPr lang="ru-RU" sz="16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Ростехнадзора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за 1й квартал 2023 и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1й квартал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2024 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2967" y="1944001"/>
            <a:ext cx="4392488" cy="4349027"/>
            <a:chOff x="35496" y="860951"/>
            <a:chExt cx="4392488" cy="588041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5496" y="860951"/>
              <a:ext cx="4392488" cy="5880417"/>
              <a:chOff x="3125214" y="860951"/>
              <a:chExt cx="3016116" cy="2952328"/>
            </a:xfrm>
          </p:grpSpPr>
          <p:graphicFrame>
            <p:nvGraphicFramePr>
              <p:cNvPr id="13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3234939"/>
                  </p:ext>
                </p:extLst>
              </p:nvPr>
            </p:nvGraphicFramePr>
            <p:xfrm>
              <a:off x="3125214" y="860951"/>
              <a:ext cx="3016116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4" name="TextBox 99">
                <a:hlinkClick r:id="" action="ppaction://noaction"/>
              </p:cNvPr>
              <p:cNvSpPr txBox="1"/>
              <p:nvPr/>
            </p:nvSpPr>
            <p:spPr>
              <a:xfrm>
                <a:off x="3166285" y="930301"/>
                <a:ext cx="2879228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В</a:t>
                </a:r>
                <a:r>
                  <a:rPr kumimoji="0" lang="ru-RU" sz="1200" b="1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1200" b="1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  <a:r>
                  <a:rPr kumimoji="0" lang="ru-RU" sz="1200" b="1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м квартале </a:t>
                </a:r>
                <a:r>
                  <a:rPr lang="ru-RU" sz="1200" b="1" kern="0" dirty="0" smtClean="0">
                    <a:latin typeface="Times New Roman" pitchFamily="18" charset="0"/>
                    <a:cs typeface="Times New Roman" pitchFamily="18" charset="0"/>
                  </a:rPr>
                  <a:t>2023 г.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84391" y="4953942"/>
              <a:ext cx="4248040" cy="35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480938" y="1944001"/>
            <a:ext cx="4663062" cy="4349027"/>
            <a:chOff x="4516609" y="946907"/>
            <a:chExt cx="4663062" cy="588041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516609" y="946907"/>
              <a:ext cx="4663062" cy="5880417"/>
              <a:chOff x="4517260" y="904106"/>
              <a:chExt cx="4703158" cy="2952328"/>
            </a:xfrm>
          </p:grpSpPr>
          <p:graphicFrame>
            <p:nvGraphicFramePr>
              <p:cNvPr id="18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5911050"/>
                  </p:ext>
                </p:extLst>
              </p:nvPr>
            </p:nvGraphicFramePr>
            <p:xfrm>
              <a:off x="4517260" y="904106"/>
              <a:ext cx="4703158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9" name="TextBox 99">
                <a:hlinkClick r:id="" action="ppaction://noaction"/>
              </p:cNvPr>
              <p:cNvSpPr txBox="1"/>
              <p:nvPr/>
            </p:nvSpPr>
            <p:spPr>
              <a:xfrm>
                <a:off x="4634309" y="939663"/>
                <a:ext cx="4193133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b="1" kern="0" dirty="0" smtClean="0">
                    <a:latin typeface="Times New Roman" pitchFamily="18" charset="0"/>
                    <a:cs typeface="Times New Roman" pitchFamily="18" charset="0"/>
                  </a:rPr>
                  <a:t>В 1м квартале 2024 г.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48733" y="4953942"/>
              <a:ext cx="4193133" cy="35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85791" y="1313115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НРДЯРБ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ИЯУ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</a:t>
            </a:r>
            <a:r>
              <a:rPr lang="ru-RU" sz="1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БиАЭС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</a:t>
            </a:r>
            <a:r>
              <a:rPr lang="ru-RU" sz="16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Ростехнадзора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за 1й квартал 2023 г.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1й квартал 2024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44045181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252536" y="1367497"/>
            <a:ext cx="4792662" cy="4925531"/>
            <a:chOff x="-186763" y="921602"/>
            <a:chExt cx="4792662" cy="5603742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5041310"/>
                </p:ext>
              </p:extLst>
            </p:nvPr>
          </p:nvGraphicFramePr>
          <p:xfrm>
            <a:off x="101269" y="921602"/>
            <a:ext cx="4504630" cy="5603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101269" y="1100934"/>
              <a:ext cx="4379609" cy="28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НАРУШЕНИЯ В РАБОТЕ</a:t>
              </a: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1600" b="1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БиАЭС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-186763" y="3266959"/>
              <a:ext cx="2189805" cy="58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575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478586" y="1373000"/>
            <a:ext cx="4576577" cy="4920028"/>
            <a:chOff x="4633278" y="924874"/>
            <a:chExt cx="4581206" cy="5601232"/>
          </a:xfrm>
        </p:grpSpPr>
        <p:graphicFrame>
          <p:nvGraphicFramePr>
            <p:cNvPr id="15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273372"/>
                </p:ext>
              </p:extLst>
            </p:nvPr>
          </p:nvGraphicFramePr>
          <p:xfrm>
            <a:off x="4683908" y="924874"/>
            <a:ext cx="4498004" cy="5601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4711671" y="2359933"/>
              <a:ext cx="4502813" cy="42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100"/>
                </a:lnSpc>
                <a:defRPr/>
              </a:pPr>
              <a:endParaRPr lang="ru-RU" sz="1400" b="1" kern="0" dirty="0">
                <a:latin typeface="Times New Roman" pitchFamily="18" charset="0"/>
                <a:cs typeface="Times New Roman" pitchFamily="18" charset="0"/>
              </a:endParaRPr>
            </a:p>
            <a:p>
              <a:pPr lvl="0" algn="just">
                <a:lnSpc>
                  <a:spcPts val="1100"/>
                </a:lnSpc>
                <a:defRPr/>
              </a:pPr>
              <a:endParaRPr lang="ru-RU" sz="14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33278" y="1051339"/>
              <a:ext cx="4379609" cy="28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НАРУШЕНИЯ В РАБОТЕ ИЯУ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0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370382"/>
            <a:ext cx="4412096" cy="5351093"/>
            <a:chOff x="5996545" y="3825009"/>
            <a:chExt cx="4412096" cy="291367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024373" y="3825009"/>
              <a:ext cx="4384268" cy="2913670"/>
              <a:chOff x="6024373" y="3825009"/>
              <a:chExt cx="4384268" cy="2913670"/>
            </a:xfrm>
          </p:grpSpPr>
          <p:graphicFrame>
            <p:nvGraphicFramePr>
              <p:cNvPr id="17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7628383"/>
                  </p:ext>
                </p:extLst>
              </p:nvPr>
            </p:nvGraphicFramePr>
            <p:xfrm>
              <a:off x="6024373" y="3825009"/>
              <a:ext cx="4384268" cy="2913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6603006" y="5377014"/>
                <a:ext cx="764921" cy="138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5996545" y="3886931"/>
              <a:ext cx="4355975" cy="30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ВОЗБУЖДЕНО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ДЕЛ ОБ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АДМИНИСТРАТИВНЫХ ПРАВОНАРУШЕНИЯХ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448774" y="1357363"/>
            <a:ext cx="4678617" cy="5368053"/>
            <a:chOff x="4448953" y="3737541"/>
            <a:chExt cx="4718736" cy="2944722"/>
          </a:xfrm>
        </p:grpSpPr>
        <p:graphicFrame>
          <p:nvGraphicFramePr>
            <p:cNvPr id="22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7379003"/>
                </p:ext>
              </p:extLst>
            </p:nvPr>
          </p:nvGraphicFramePr>
          <p:xfrm>
            <a:off x="4451673" y="3737541"/>
            <a:ext cx="4716016" cy="2944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3" name="TextBox 99">
              <a:hlinkClick r:id="" action="ppaction://noaction"/>
            </p:cNvPr>
            <p:cNvSpPr txBox="1"/>
            <p:nvPr/>
          </p:nvSpPr>
          <p:spPr>
            <a:xfrm>
              <a:off x="4448953" y="3745633"/>
              <a:ext cx="4536870" cy="434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ОБЩАЯ СУММА  ШТРАФОВ ПО АДМИНИСТРАТИВНЫМ ПРАВОНАРУШЕНИЯМ (ТЫС.РУБ.)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483094"/>
              </p:ext>
            </p:extLst>
          </p:nvPr>
        </p:nvGraphicFramePr>
        <p:xfrm>
          <a:off x="40943" y="1367497"/>
          <a:ext cx="9062960" cy="479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99">
            <a:hlinkClick r:id="" action="ppaction://noaction"/>
          </p:cNvPr>
          <p:cNvSpPr txBox="1"/>
          <p:nvPr/>
        </p:nvSpPr>
        <p:spPr>
          <a:xfrm>
            <a:off x="32436" y="1387622"/>
            <a:ext cx="9058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КОЛИЧЕСТВО ВЫДАННЫХ РАЗРЕШЕНИЙ НА ПРАВО ВЕДЕНИЯ РАБОТ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ОБЛАСТИ ИСПОЛЬЗОВАНИЯ АТОМНОЙ ЭНЕРГИИ РАБОТНИКАМ ОБЪЕКТОВ ИСПОЛЬЗОВАНИЯ АТОМНОЙ ЭНЕРГИИ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581C9"/>
      </a:lt2>
      <a:accent1>
        <a:srgbClr val="0486D6"/>
      </a:accent1>
      <a:accent2>
        <a:srgbClr val="04A1EE"/>
      </a:accent2>
      <a:accent3>
        <a:srgbClr val="FFFFFF"/>
      </a:accent3>
      <a:accent4>
        <a:srgbClr val="404040"/>
      </a:accent4>
      <a:accent5>
        <a:srgbClr val="AAC3E8"/>
      </a:accent5>
      <a:accent6>
        <a:srgbClr val="0391D8"/>
      </a:accent6>
      <a:hlink>
        <a:srgbClr val="0B69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627</Words>
  <Application>Microsoft Office PowerPoint</Application>
  <PresentationFormat>Экран (4:3)</PresentationFormat>
  <Paragraphs>131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Тема11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ГРАУ</dc:creator>
  <cp:lastModifiedBy>Быков Александр Павлович</cp:lastModifiedBy>
  <cp:revision>222</cp:revision>
  <cp:lastPrinted>2017-03-17T07:14:10Z</cp:lastPrinted>
  <dcterms:created xsi:type="dcterms:W3CDTF">2014-12-27T18:53:45Z</dcterms:created>
  <dcterms:modified xsi:type="dcterms:W3CDTF">2024-06-18T11:43:06Z</dcterms:modified>
</cp:coreProperties>
</file>